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303" r:id="rId6"/>
    <p:sldId id="272" r:id="rId7"/>
    <p:sldId id="260" r:id="rId8"/>
    <p:sldId id="271" r:id="rId9"/>
    <p:sldId id="261" r:id="rId10"/>
    <p:sldId id="302" r:id="rId11"/>
    <p:sldId id="304" r:id="rId12"/>
    <p:sldId id="262" r:id="rId13"/>
    <p:sldId id="276" r:id="rId14"/>
    <p:sldId id="277" r:id="rId15"/>
    <p:sldId id="278" r:id="rId16"/>
    <p:sldId id="280" r:id="rId17"/>
    <p:sldId id="289" r:id="rId18"/>
    <p:sldId id="290" r:id="rId19"/>
    <p:sldId id="30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76BC"/>
    <a:srgbClr val="5B9BD5"/>
    <a:srgbClr val="91CEF7"/>
    <a:srgbClr val="94BCE8"/>
    <a:srgbClr val="DC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6" autoAdjust="0"/>
    <p:restoredTop sz="93387"/>
  </p:normalViewPr>
  <p:slideViewPr>
    <p:cSldViewPr snapToGrid="0">
      <p:cViewPr>
        <p:scale>
          <a:sx n="64" d="100"/>
          <a:sy n="64" d="100"/>
        </p:scale>
        <p:origin x="2512" y="9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9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41CD2-258B-4CAF-B892-E4E7B1553D40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996A3-B8AB-49FA-9CEC-337BC4DEA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90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ACD6C-9DDB-4187-9FFE-643E8BF9BDE0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27EE0-00DB-4F0E-B8C6-EABA424CA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9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78378483"/>
              </p:ext>
            </p:extLst>
          </p:nvPr>
        </p:nvGraphicFramePr>
        <p:xfrm>
          <a:off x="0" y="2559845"/>
          <a:ext cx="12192000" cy="4298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r:id="rId3" imgW="30590280" imgH="10793520" progId="">
                  <p:embed/>
                </p:oleObj>
              </mc:Choice>
              <mc:Fallback>
                <p:oleObj r:id="rId3" imgW="30590280" imgH="10793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559845"/>
                        <a:ext cx="12192000" cy="4298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0" y="2318656"/>
            <a:ext cx="12192000" cy="0"/>
          </a:xfrm>
          <a:prstGeom prst="line">
            <a:avLst/>
          </a:prstGeom>
          <a:ln w="1016000">
            <a:solidFill>
              <a:srgbClr val="0E7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287" y="1814803"/>
            <a:ext cx="9144000" cy="1007706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287" y="2864920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631" y="214613"/>
            <a:ext cx="5318139" cy="136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4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3429000"/>
            <a:ext cx="12192000" cy="0"/>
          </a:xfrm>
          <a:prstGeom prst="line">
            <a:avLst/>
          </a:prstGeom>
          <a:ln w="1016000">
            <a:solidFill>
              <a:srgbClr val="0E7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25147"/>
            <a:ext cx="9144000" cy="1007706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7267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8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04" y="383788"/>
            <a:ext cx="11289792" cy="817752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1104" y="1184975"/>
            <a:ext cx="11289791" cy="0"/>
          </a:xfrm>
          <a:prstGeom prst="line">
            <a:avLst/>
          </a:prstGeom>
          <a:ln w="38100">
            <a:solidFill>
              <a:srgbClr val="0E7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51105" y="1222299"/>
            <a:ext cx="11289790" cy="419748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lt"/>
              </a:defRPr>
            </a:lvl1pPr>
          </a:lstStyle>
          <a:p>
            <a:pPr lvl="0"/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3B06272-7F7E-4E6A-8873-F4017B8DA3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9491"/>
            <a:ext cx="12192000" cy="5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0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04" y="383788"/>
            <a:ext cx="11289792" cy="817752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Headline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51105" y="1222299"/>
            <a:ext cx="11289790" cy="419748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latin typeface="+mn-lt"/>
              </a:defRPr>
            </a:lvl1pPr>
          </a:lstStyle>
          <a:p>
            <a:pPr lvl="0"/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1104" y="1184975"/>
            <a:ext cx="11289791" cy="0"/>
          </a:xfrm>
          <a:prstGeom prst="line">
            <a:avLst/>
          </a:prstGeom>
          <a:ln w="38100">
            <a:solidFill>
              <a:srgbClr val="0E7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42E1A6-51E2-4372-81C9-6F8F5438AC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9491"/>
            <a:ext cx="12192000" cy="5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1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104" y="1821432"/>
            <a:ext cx="2091612" cy="435133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4912" y="1825625"/>
            <a:ext cx="9015984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1104" y="383788"/>
            <a:ext cx="11289792" cy="817752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51104" y="1222299"/>
            <a:ext cx="11289792" cy="419748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lt"/>
              </a:defRPr>
            </a:lvl1pPr>
          </a:lstStyle>
          <a:p>
            <a:pPr lvl="0"/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643137" y="1825625"/>
            <a:ext cx="0" cy="435134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51104" y="1184975"/>
            <a:ext cx="11289791" cy="0"/>
          </a:xfrm>
          <a:prstGeom prst="line">
            <a:avLst/>
          </a:prstGeom>
          <a:ln w="38100">
            <a:solidFill>
              <a:srgbClr val="0E7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D58B794-5F73-4B28-9068-5BD05BD7C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9491"/>
            <a:ext cx="12192000" cy="5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7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1104" y="383788"/>
            <a:ext cx="11289792" cy="817752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51104" y="1222299"/>
            <a:ext cx="11289792" cy="419748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lt"/>
              </a:defRPr>
            </a:lvl1pPr>
          </a:lstStyle>
          <a:p>
            <a:pPr lvl="0"/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1104" y="1821432"/>
            <a:ext cx="2091612" cy="435133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2724912" y="1825625"/>
            <a:ext cx="9015984" cy="435133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800100" indent="-342900">
              <a:buFont typeface="Arial" panose="020B0604020202020204" pitchFamily="34" charset="0"/>
              <a:buChar char="•"/>
              <a:defRPr sz="1800"/>
            </a:lvl2pPr>
            <a:lvl3pPr marL="1257300" indent="-342900">
              <a:buFont typeface="Arial" panose="020B0604020202020204" pitchFamily="34" charset="0"/>
              <a:buChar char="•"/>
              <a:defRPr sz="16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2643137" y="1825625"/>
            <a:ext cx="0" cy="435134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1104" y="1184975"/>
            <a:ext cx="11289791" cy="0"/>
          </a:xfrm>
          <a:prstGeom prst="line">
            <a:avLst/>
          </a:prstGeom>
          <a:ln w="38100">
            <a:solidFill>
              <a:srgbClr val="0E7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D6E3A5-1001-4215-9242-50A2BDD18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9491"/>
            <a:ext cx="12192000" cy="5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7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104" y="1825625"/>
            <a:ext cx="518458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869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1104" y="383788"/>
            <a:ext cx="11289792" cy="817752"/>
          </a:xfrm>
        </p:spPr>
        <p:txBody>
          <a:bodyPr anchor="t" anchorCtr="0">
            <a:normAutofit/>
          </a:bodyPr>
          <a:lstStyle>
            <a:lvl1pPr>
              <a:defRPr sz="6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51104" y="1222299"/>
            <a:ext cx="11289792" cy="419748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lt"/>
              </a:defRPr>
            </a:lvl1pPr>
          </a:lstStyle>
          <a:p>
            <a:pPr lvl="0"/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1104" y="1184975"/>
            <a:ext cx="11289791" cy="0"/>
          </a:xfrm>
          <a:prstGeom prst="line">
            <a:avLst/>
          </a:prstGeom>
          <a:ln w="38100">
            <a:solidFill>
              <a:srgbClr val="0E7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ED2828A-34D9-4B1D-98E6-78311F7A9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9491"/>
            <a:ext cx="12192000" cy="5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8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104" y="1825625"/>
            <a:ext cx="5184586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8696" cy="43513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1104" y="383788"/>
            <a:ext cx="11289792" cy="817752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51104" y="1222299"/>
            <a:ext cx="11289792" cy="419748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+mn-lt"/>
              </a:defRPr>
            </a:lvl1pPr>
          </a:lstStyle>
          <a:p>
            <a:pPr lvl="0"/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1104" y="1184975"/>
            <a:ext cx="11289791" cy="0"/>
          </a:xfrm>
          <a:prstGeom prst="line">
            <a:avLst/>
          </a:prstGeom>
          <a:ln w="38100">
            <a:solidFill>
              <a:srgbClr val="0E7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98A75C0-6CFB-454D-A823-844029479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9491"/>
            <a:ext cx="12192000" cy="5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6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4F2B1D-0D26-4EC0-B6D1-1F87FE54A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9491"/>
            <a:ext cx="12192000" cy="558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66A50D1-D2B0-4088-B1C6-89EF749CAF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931" y="2746799"/>
            <a:ext cx="5318139" cy="136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2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104" y="365125"/>
            <a:ext cx="11289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104" y="1825625"/>
            <a:ext cx="112897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22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3" r:id="rId4"/>
    <p:sldLayoutId id="2147483652" r:id="rId5"/>
    <p:sldLayoutId id="2147483662" r:id="rId6"/>
    <p:sldLayoutId id="2147483660" r:id="rId7"/>
    <p:sldLayoutId id="214748366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>
              <a:lumMod val="65000"/>
              <a:lumOff val="35000"/>
            </a:schemeClr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22509"/>
            <a:ext cx="12192000" cy="4035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795623" y="3381555"/>
            <a:ext cx="4895718" cy="3476445"/>
            <a:chOff x="3088017" y="1337214"/>
            <a:chExt cx="6614937" cy="5011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1954" y="1337214"/>
              <a:ext cx="2921000" cy="43561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8017" y="1337214"/>
              <a:ext cx="2921000" cy="43561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0954" y="2665440"/>
              <a:ext cx="5130800" cy="3683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2817975"/>
            <a:ext cx="12192000" cy="41821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Waste Water Bioaugmentation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Why use BioWave</a:t>
            </a:r>
            <a:r>
              <a:rPr lang="en-US" baseline="30000" dirty="0" smtClean="0"/>
              <a:t>TM</a:t>
            </a:r>
            <a:r>
              <a:rPr lang="en-US" dirty="0"/>
              <a:t> </a:t>
            </a:r>
            <a:r>
              <a:rPr lang="en-US" dirty="0" smtClean="0"/>
              <a:t>in waste water treatment plants?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 smtClean="0"/>
              <a:t>Applications</a:t>
            </a: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Why use BioWave</a:t>
            </a:r>
            <a:r>
              <a:rPr lang="en-US" b="1" baseline="30000" dirty="0">
                <a:solidFill>
                  <a:srgbClr val="0070C0"/>
                </a:solidFill>
              </a:rPr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/ Aquaria</a:t>
            </a:r>
          </a:p>
          <a:p>
            <a:r>
              <a:rPr lang="en-US" dirty="0" smtClean="0"/>
              <a:t>Case Studies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54568" y="1821432"/>
            <a:ext cx="88863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Overloaded facilities due to increased infrastructure and human settlement leading to clogged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111" y="2757947"/>
            <a:ext cx="4401784" cy="28539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4568" y="2624840"/>
            <a:ext cx="4484543" cy="377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Fouling of downstream maturation ponds</a:t>
            </a: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quipment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failures, such as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aerators and belt presses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Load shedding resulting in plant sludge settling and suspended clarifier carry-over to the down stream system</a:t>
            </a: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13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Why use BioWave</a:t>
            </a:r>
            <a:r>
              <a:rPr lang="en-US" baseline="30000" dirty="0"/>
              <a:t>TM</a:t>
            </a:r>
            <a:r>
              <a:rPr lang="en-US" dirty="0"/>
              <a:t> in waste water treatment plants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 smtClean="0"/>
              <a:t>Applications</a:t>
            </a: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Why use BioWave</a:t>
            </a:r>
            <a:r>
              <a:rPr lang="en-US" b="1" baseline="30000" dirty="0">
                <a:solidFill>
                  <a:srgbClr val="0070C0"/>
                </a:solidFill>
              </a:rPr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dirty="0"/>
              <a:t>Case Studies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99735" y="1692965"/>
            <a:ext cx="4279217" cy="339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Dumping of waste by users (chlorine, anti-bacterial chemicals) that kill off or harm existing microbe populations needed to reduce BOD.</a:t>
            </a:r>
          </a:p>
          <a:p>
            <a:pPr marL="342900" indent="-342900" fontAlgn="base">
              <a:lnSpc>
                <a:spcPct val="12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Discharge by users of high COD producing waste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9808" y="1821432"/>
            <a:ext cx="4542835" cy="31390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49808" y="5217426"/>
            <a:ext cx="8762538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Overloading of plants caused by misdirected storm water leading to dilution and havoc at the WWTW facility</a:t>
            </a:r>
          </a:p>
        </p:txBody>
      </p:sp>
    </p:spTree>
    <p:extLst>
      <p:ext uri="{BB962C8B-B14F-4D97-AF65-F5344CB8AC3E}">
        <p14:creationId xmlns:p14="http://schemas.microsoft.com/office/powerpoint/2010/main" val="990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How does BioWave</a:t>
            </a:r>
            <a:r>
              <a:rPr lang="en-US" baseline="30000" dirty="0" smtClean="0"/>
              <a:t>TM</a:t>
            </a:r>
            <a:r>
              <a:rPr lang="en-US" dirty="0" smtClean="0"/>
              <a:t> work in </a:t>
            </a:r>
            <a:r>
              <a:rPr lang="en-US" dirty="0"/>
              <a:t>waste water treatment </a:t>
            </a:r>
            <a:r>
              <a:rPr lang="en-US" dirty="0" smtClean="0"/>
              <a:t>plants?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b="1" dirty="0">
                <a:solidFill>
                  <a:srgbClr val="0070C0"/>
                </a:solidFill>
              </a:rPr>
              <a:t>How does BioWave</a:t>
            </a:r>
            <a:r>
              <a:rPr lang="en-US" b="1" baseline="30000" dirty="0">
                <a:solidFill>
                  <a:srgbClr val="0070C0"/>
                </a:solidFill>
              </a:rPr>
              <a:t>TM</a:t>
            </a:r>
            <a:r>
              <a:rPr lang="en-US" b="1" dirty="0">
                <a:solidFill>
                  <a:srgbClr val="0070C0"/>
                </a:solidFill>
              </a:rPr>
              <a:t> 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54568" y="1821432"/>
            <a:ext cx="888632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Reduces the BOD, COD, sludge, grease and hydrogen sulfide in wastewater treatment and collection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systems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lvl="0" indent="-342900"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Increases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i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mproves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removal of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TSS, resulting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reduced sludge production; also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reduces odor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maintenance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required in pumping stations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lvl="0" indent="-342900"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Reduces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maintenance through reduction of grease in lines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&amp; traps </a:t>
            </a:r>
          </a:p>
          <a:p>
            <a:pPr marL="342900" lvl="0" indent="-342900"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Degrades carbohydrates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proteins and lipids while metabolizing various forms of inorganic nitrogen</a:t>
            </a: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Degrades complex polymers such as cellulose, chitin, and their intermediates and related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compounds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726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is BioWave</a:t>
            </a:r>
            <a:r>
              <a:rPr lang="en-US" baseline="30000" dirty="0"/>
              <a:t>TM</a:t>
            </a:r>
            <a:r>
              <a:rPr lang="en-US" dirty="0"/>
              <a:t> </a:t>
            </a:r>
            <a:r>
              <a:rPr lang="en-US" dirty="0" smtClean="0"/>
              <a:t>applied </a:t>
            </a:r>
            <a:r>
              <a:rPr lang="en-US" dirty="0"/>
              <a:t>in waste water treatment </a:t>
            </a:r>
            <a:r>
              <a:rPr lang="en-US" dirty="0" smtClean="0"/>
              <a:t>plants?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BioWaveTM work?</a:t>
            </a:r>
          </a:p>
          <a:p>
            <a:r>
              <a:rPr lang="en-US" b="1" dirty="0">
                <a:solidFill>
                  <a:srgbClr val="0070C0"/>
                </a:solidFill>
              </a:rPr>
              <a:t>How is BioWave</a:t>
            </a:r>
            <a:r>
              <a:rPr lang="en-US" b="1" baseline="30000" dirty="0">
                <a:solidFill>
                  <a:srgbClr val="0070C0"/>
                </a:solidFill>
              </a:rPr>
              <a:t>TM</a:t>
            </a:r>
            <a:r>
              <a:rPr lang="en-US" b="1" dirty="0">
                <a:solidFill>
                  <a:srgbClr val="0070C0"/>
                </a:solidFill>
              </a:rPr>
              <a:t> applied?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470" y="1821432"/>
            <a:ext cx="8878425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BioWave is normally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added in at the aerator basin early In the process. A bottle or jug is simply opened and poured in, meaning no need for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oxygenators.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This dosing is done by the process controller and is strictly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managed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marR="0" indent="-342900"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Adding to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aerator ensures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microbes immediately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find food and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oxygen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start feeding, breeding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multiplying</a:t>
            </a:r>
          </a:p>
          <a:p>
            <a:pPr marL="342900" marR="0" indent="-342900"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This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multiplying effect carries over to the clarifiers and maturation system as well as accompanying the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return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ctive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ludge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back into the plant’s infeed zone </a:t>
            </a:r>
          </a:p>
          <a:p>
            <a:pPr marL="342900" marR="0" indent="-342900"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ilution will occur over time requiring additional doses to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 added at regular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intervals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(See Dosing Guidelines)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35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An Ideal Solution for Septic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BioWaveTM work?</a:t>
            </a:r>
          </a:p>
          <a:p>
            <a:r>
              <a:rPr lang="en-US" dirty="0"/>
              <a:t>How is BioWaveTM applied?</a:t>
            </a:r>
          </a:p>
          <a:p>
            <a:r>
              <a:rPr lang="en-US" b="1" dirty="0">
                <a:solidFill>
                  <a:srgbClr val="0070C0"/>
                </a:solidFill>
              </a:rPr>
              <a:t>Septic </a:t>
            </a:r>
            <a:r>
              <a:rPr lang="en-US" b="1" dirty="0" smtClean="0">
                <a:solidFill>
                  <a:srgbClr val="0070C0"/>
                </a:solidFill>
              </a:rPr>
              <a:t>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il_fi" descr="http://www.essinc4u.com/images/septic-tan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108" y="2753415"/>
            <a:ext cx="5114788" cy="341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72508" y="1821432"/>
            <a:ext cx="89683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tabLst>
                <a:tab pos="457200" algn="l"/>
                <a:tab pos="914400" algn="l"/>
                <a:tab pos="1371600" algn="l"/>
                <a:tab pos="1828800" algn="l"/>
                <a:tab pos="3246120" algn="ctr"/>
                <a:tab pos="4114800" algn="l"/>
                <a:tab pos="4572000" algn="l"/>
                <a:tab pos="5029200" algn="l"/>
                <a:tab pos="6492240" algn="r"/>
              </a:tabLs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BioWave</a:t>
            </a:r>
            <a:r>
              <a:rPr lang="en-US" sz="32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TM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also works to biodegrade fats, oils, and grease trapped in the scum layer of the septic tank, extending the life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of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2508" y="3143859"/>
            <a:ext cx="368595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tabLst>
                <a:tab pos="457200" algn="l"/>
                <a:tab pos="914400" algn="l"/>
                <a:tab pos="1371600" algn="l"/>
                <a:tab pos="1828800" algn="l"/>
                <a:tab pos="3246120" algn="ctr"/>
                <a:tab pos="4114800" algn="l"/>
                <a:tab pos="4572000" algn="l"/>
                <a:tab pos="5029200" algn="l"/>
                <a:tab pos="6492240" algn="r"/>
              </a:tabLs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septic tank and drain field,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reducing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time between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pump outs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reducing outflow pipe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backups.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40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BioWave</a:t>
            </a:r>
            <a:r>
              <a:rPr lang="en-US" baseline="30000" dirty="0"/>
              <a:t>TM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An Ideal Solution for Septic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BioWaveTM work?</a:t>
            </a:r>
          </a:p>
          <a:p>
            <a:r>
              <a:rPr lang="en-US" dirty="0"/>
              <a:t>How is BioWaveTM applied?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il_fi" descr="http://www.essinc4u.com/images/septic-tan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494" y="2753415"/>
            <a:ext cx="5105401" cy="341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72508" y="1821432"/>
            <a:ext cx="89683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tabLst>
                <a:tab pos="457200" algn="l"/>
                <a:tab pos="914400" algn="l"/>
                <a:tab pos="1371600" algn="l"/>
                <a:tab pos="1828800" algn="l"/>
                <a:tab pos="3246120" algn="ctr"/>
                <a:tab pos="4114800" algn="l"/>
                <a:tab pos="4572000" algn="l"/>
                <a:tab pos="5029200" algn="l"/>
                <a:tab pos="6492240" algn="r"/>
              </a:tabLs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While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treating the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cum layer, BioWave</a:t>
            </a:r>
            <a:r>
              <a:rPr lang="en-US" sz="32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TM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microbes will will also reduce heavier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solids in household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wastewater that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2508" y="3152064"/>
            <a:ext cx="386298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ts val="790"/>
              </a:spcAft>
              <a:buClr>
                <a:srgbClr val="000000"/>
              </a:buClr>
              <a:buSzPts val="2400"/>
              <a:tabLst>
                <a:tab pos="457200" algn="l"/>
                <a:tab pos="914400" algn="l"/>
                <a:tab pos="1371600" algn="l"/>
                <a:tab pos="1828800" algn="l"/>
                <a:tab pos="3246120" algn="ctr"/>
                <a:tab pos="4114800" algn="l"/>
                <a:tab pos="4572000" algn="l"/>
                <a:tab pos="5029200" algn="l"/>
                <a:tab pos="6492240" algn="r"/>
              </a:tabLst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settle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the sludge layer.  They will even travel to the drain field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continue their degradation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abilities.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72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BioWave</a:t>
            </a:r>
            <a:r>
              <a:rPr lang="en-US" baseline="30000" dirty="0"/>
              <a:t>TM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An Ideal Solution for </a:t>
            </a:r>
            <a:r>
              <a:rPr lang="en-US" dirty="0" smtClean="0"/>
              <a:t>Grey Water Recycling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BioWaveTM work?</a:t>
            </a:r>
          </a:p>
          <a:p>
            <a:r>
              <a:rPr lang="en-US" dirty="0"/>
              <a:t>How is BioWaveTM applied?</a:t>
            </a:r>
          </a:p>
          <a:p>
            <a:r>
              <a:rPr lang="en-US" dirty="0"/>
              <a:t>Septic Systems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70C0"/>
                </a:solidFill>
              </a:rPr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0770" y="1821432"/>
            <a:ext cx="3070126" cy="3256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1462" y="1821432"/>
            <a:ext cx="59084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BioPellets</a:t>
            </a:r>
            <a:r>
              <a:rPr lang="en-US" sz="28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TM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are an ideal solution for grey water collection and recycling systems. 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slow release pellets provide billions of natural microbes that compete with and reduce bacteria colonies that emit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</a:t>
            </a:r>
            <a:r>
              <a:rPr lang="en-US" sz="28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 gas,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thus reducing odor while degrading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organic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solids and improving water quality. 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Each bucket contains 2 x 250g doses.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62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r>
              <a:rPr lang="en-US" dirty="0" smtClean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Biological Pond/ Aquaria / Aquaculture Treatment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BioWaveTM work?</a:t>
            </a:r>
          </a:p>
          <a:p>
            <a:r>
              <a:rPr lang="en-US" dirty="0"/>
              <a:t>How is BioWaveTM applied?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Ponds </a:t>
            </a:r>
            <a:r>
              <a:rPr lang="en-US" b="1" dirty="0">
                <a:solidFill>
                  <a:srgbClr val="0070C0"/>
                </a:solidFill>
              </a:rPr>
              <a:t>/ </a:t>
            </a:r>
            <a:r>
              <a:rPr lang="en-US" b="1" dirty="0" smtClean="0">
                <a:solidFill>
                  <a:srgbClr val="0070C0"/>
                </a:solidFill>
              </a:rPr>
              <a:t>Aquaria</a:t>
            </a:r>
          </a:p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5953" y="1821432"/>
            <a:ext cx="8944943" cy="438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Keeps </a:t>
            </a: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ponds 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/ aquaria clean &amp; clear               </a:t>
            </a:r>
          </a:p>
          <a:p>
            <a:pPr marL="342900" marR="0" lvl="0" indent="-3429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</a:t>
            </a: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educes 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noxious odors </a:t>
            </a: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due to dead 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algae, fish fecal matter and urine </a:t>
            </a:r>
          </a:p>
          <a:p>
            <a:pPr marL="342900" marR="0" lvl="0" indent="-3429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Improves dissolved oxygen levels </a:t>
            </a: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dissolves 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away organic sediment                     </a:t>
            </a:r>
          </a:p>
          <a:p>
            <a:pPr marL="342900" marR="0" lvl="0" indent="-3429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Reduces 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muck </a:t>
            </a: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sludge build-up from organic decay      	</a:t>
            </a:r>
          </a:p>
          <a:p>
            <a:pPr marL="342900" marR="0" lvl="0" indent="-3429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Breaks down &amp; eliminates animal waste  			</a:t>
            </a:r>
          </a:p>
          <a:p>
            <a:pPr marL="342900" marR="0" lvl="0" indent="-3429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Eliminates murky water from organic waste</a:t>
            </a:r>
          </a:p>
          <a:p>
            <a:pPr marL="342900" marR="0" lvl="0" indent="-3429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Reduces 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toxic ammonia from pond water </a:t>
            </a:r>
          </a:p>
          <a:p>
            <a:pPr marL="342900" marR="0" lvl="0" indent="-34290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Significantly Reduces problem causing nitrate &amp; phosphate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890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b="1" dirty="0">
                <a:solidFill>
                  <a:srgbClr val="0070C0"/>
                </a:solidFill>
              </a:rPr>
              <a:t>Case </a:t>
            </a:r>
            <a:r>
              <a:rPr lang="en-US" b="1" dirty="0" smtClean="0">
                <a:solidFill>
                  <a:srgbClr val="0070C0"/>
                </a:solidFill>
              </a:rPr>
              <a:t>Studies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385" y="1821432"/>
            <a:ext cx="3577492" cy="250897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411" y="1821432"/>
            <a:ext cx="4816485" cy="25089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89385" y="5294134"/>
            <a:ext cx="8751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Blocked Clarifier: Cleared After 5 Days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9385" y="4330407"/>
            <a:ext cx="3577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Before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4410" y="4330407"/>
            <a:ext cx="4816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5427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b="1" dirty="0">
                <a:solidFill>
                  <a:srgbClr val="0070C0"/>
                </a:solidFill>
              </a:rPr>
              <a:t>Case </a:t>
            </a:r>
            <a:r>
              <a:rPr lang="en-US" b="1" dirty="0" smtClean="0">
                <a:solidFill>
                  <a:srgbClr val="0070C0"/>
                </a:solidFill>
              </a:rPr>
              <a:t>Studies</a:t>
            </a:r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31732" y="5074421"/>
            <a:ext cx="85812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Fouled Maturation Pond:  Completely cleared in 2 months and remained so for over 6 months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9383" y="1821432"/>
            <a:ext cx="4332997" cy="255087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822" y="1821432"/>
            <a:ext cx="4041855" cy="2550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1732" y="4372304"/>
            <a:ext cx="429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Before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8822" y="4372304"/>
            <a:ext cx="404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7090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BioWave</a:t>
            </a:r>
            <a:r>
              <a:rPr lang="en-US" baseline="30000" dirty="0"/>
              <a:t>TM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is Bioaugmentation?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What is </a:t>
            </a:r>
            <a:r>
              <a:rPr lang="en-US" b="1" dirty="0" smtClean="0">
                <a:solidFill>
                  <a:srgbClr val="0070C0"/>
                </a:solidFill>
              </a:rPr>
              <a:t>Bioaugmentation?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Product 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</a:t>
            </a:r>
            <a:r>
              <a:rPr lang="en-US" dirty="0" smtClean="0"/>
              <a:t>Systems</a:t>
            </a:r>
            <a:endParaRPr lang="en-US" dirty="0"/>
          </a:p>
          <a:p>
            <a:r>
              <a:rPr lang="en-US" dirty="0" smtClean="0"/>
              <a:t>Grey Water</a:t>
            </a:r>
          </a:p>
          <a:p>
            <a:r>
              <a:rPr lang="en-US" dirty="0" smtClean="0"/>
              <a:t>Ponds / Aquaria</a:t>
            </a:r>
          </a:p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48710" y="1886743"/>
            <a:ext cx="5733106" cy="3573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Bioaugmentation </a:t>
            </a:r>
            <a:r>
              <a:rPr lang="en-US" sz="3200" b="1" dirty="0"/>
              <a:t>is the process where </a:t>
            </a:r>
            <a:r>
              <a:rPr lang="en-US" sz="3200" b="1" dirty="0" smtClean="0"/>
              <a:t>beneficial microbes are </a:t>
            </a:r>
            <a:r>
              <a:rPr lang="en-US" sz="3200" b="1" dirty="0"/>
              <a:t>added to w</a:t>
            </a:r>
            <a:r>
              <a:rPr lang="en-US" sz="3200" b="1" dirty="0" smtClean="0"/>
              <a:t>aste </a:t>
            </a:r>
            <a:r>
              <a:rPr lang="en-US" sz="3200" b="1" dirty="0"/>
              <a:t>w</a:t>
            </a:r>
            <a:r>
              <a:rPr lang="en-US" sz="3200" b="1" dirty="0" smtClean="0"/>
              <a:t>ater </a:t>
            </a:r>
            <a:r>
              <a:rPr lang="en-US" sz="3200" b="1" dirty="0"/>
              <a:t>to </a:t>
            </a:r>
            <a:r>
              <a:rPr lang="en-US" sz="3200" b="1" dirty="0" smtClean="0"/>
              <a:t>enhance the </a:t>
            </a:r>
            <a:r>
              <a:rPr lang="en-US" sz="3200" b="1" dirty="0"/>
              <a:t>existing microbial </a:t>
            </a:r>
            <a:r>
              <a:rPr lang="en-US" sz="3200" b="1" dirty="0" smtClean="0"/>
              <a:t>populations in order to breakdown and digest organic waste.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716" y="1770114"/>
            <a:ext cx="4417760" cy="4402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215" y="4790978"/>
            <a:ext cx="3308403" cy="138179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7180970" y="5460095"/>
            <a:ext cx="875751" cy="297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b="1" dirty="0">
                <a:solidFill>
                  <a:srgbClr val="0070C0"/>
                </a:solidFill>
              </a:rPr>
              <a:t>Case </a:t>
            </a:r>
            <a:r>
              <a:rPr lang="en-US" b="1" dirty="0" smtClean="0">
                <a:solidFill>
                  <a:srgbClr val="0070C0"/>
                </a:solidFill>
              </a:rPr>
              <a:t>Studies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7444" y="1821432"/>
            <a:ext cx="4192437" cy="263635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216" y="1821432"/>
            <a:ext cx="4147576" cy="26363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54217" y="5338820"/>
            <a:ext cx="8575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Customer’s outcome after 49 days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4216" y="4457791"/>
            <a:ext cx="4147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Before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37444" y="4457791"/>
            <a:ext cx="419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1311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b="1" dirty="0">
                <a:solidFill>
                  <a:srgbClr val="0070C0"/>
                </a:solidFill>
              </a:rPr>
              <a:t>Case </a:t>
            </a:r>
            <a:r>
              <a:rPr lang="en-US" b="1" dirty="0" smtClean="0">
                <a:solidFill>
                  <a:srgbClr val="0070C0"/>
                </a:solidFill>
              </a:rPr>
              <a:t>Studies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36631" y="1801926"/>
            <a:ext cx="880426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Case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Study #1: Potato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Chip Manufacturing Facility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24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hr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retention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time)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Before Treatment: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TSS </a:t>
            </a:r>
            <a:r>
              <a:rPr lang="mr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27,220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mg/L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BOD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6,480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mg/L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5246" y="2594963"/>
            <a:ext cx="4935646" cy="134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After </a:t>
            </a: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Treatment:</a:t>
            </a:r>
            <a:endParaRPr lang="en-US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TSS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5,960 mg/L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BOD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558 mg/L</a:t>
            </a:r>
            <a:endParaRPr lang="mr-IN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36628" y="4366122"/>
            <a:ext cx="8804264" cy="180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Case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Study #2: Ice Cream Production Facility (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24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hr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retention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time)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Before Treatment: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TSS </a:t>
            </a:r>
            <a:r>
              <a:rPr lang="mr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2,350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mg/L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BOD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8,380 mg/L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5246" y="4826760"/>
            <a:ext cx="4935646" cy="134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After </a:t>
            </a: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Treatment:</a:t>
            </a:r>
            <a:endParaRPr lang="en-US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TSS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576 mg/L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BOD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3,570 mg/L</a:t>
            </a:r>
            <a:endParaRPr lang="mr-IN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36628" y="4132640"/>
            <a:ext cx="8804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4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b="1" dirty="0">
                <a:solidFill>
                  <a:srgbClr val="0070C0"/>
                </a:solidFill>
              </a:rPr>
              <a:t>Case </a:t>
            </a:r>
            <a:r>
              <a:rPr lang="en-US" b="1" dirty="0" smtClean="0">
                <a:solidFill>
                  <a:srgbClr val="0070C0"/>
                </a:solidFill>
              </a:rPr>
              <a:t>Studies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36631" y="1801926"/>
            <a:ext cx="8804264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Case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Study #3: Meat Processing Facility #1 (18 hr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retention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time)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Before Treatment: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TSS </a:t>
            </a:r>
            <a:r>
              <a:rPr lang="mr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619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mg/L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BOD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690 mg/L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Oil &amp; Grease </a:t>
            </a:r>
            <a:r>
              <a:rPr lang="mr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120 mg/L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8920" y="4602693"/>
            <a:ext cx="847349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*Grease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trap went from being cleaned twice per week to twice per month</a:t>
            </a:r>
          </a:p>
        </p:txBody>
      </p:sp>
      <p:sp>
        <p:nvSpPr>
          <p:cNvPr id="7" name="Rectangle 6"/>
          <p:cNvSpPr/>
          <p:nvPr/>
        </p:nvSpPr>
        <p:spPr>
          <a:xfrm>
            <a:off x="7367954" y="2254216"/>
            <a:ext cx="4372941" cy="180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After </a:t>
            </a: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Treatment:</a:t>
            </a:r>
            <a:endParaRPr lang="en-US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TSS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32 mg/L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BOD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612 mg/L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Oil &amp; Grease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10 mg/L*</a:t>
            </a:r>
          </a:p>
        </p:txBody>
      </p:sp>
    </p:spTree>
    <p:extLst>
      <p:ext uri="{BB962C8B-B14F-4D97-AF65-F5344CB8AC3E}">
        <p14:creationId xmlns:p14="http://schemas.microsoft.com/office/powerpoint/2010/main" val="16837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b="1" dirty="0">
                <a:solidFill>
                  <a:srgbClr val="0070C0"/>
                </a:solidFill>
              </a:rPr>
              <a:t>Case </a:t>
            </a:r>
            <a:r>
              <a:rPr lang="en-US" b="1" dirty="0" smtClean="0">
                <a:solidFill>
                  <a:srgbClr val="0070C0"/>
                </a:solidFill>
              </a:rPr>
              <a:t>Studies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36631" y="1801926"/>
            <a:ext cx="8804264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Case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Study #4: Meat Processing Facility #2 (6 hr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retention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time)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Before Treatment: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TSS </a:t>
            </a:r>
            <a:r>
              <a:rPr lang="mr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680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mg/L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BOD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1,200 mg/L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Oil &amp; Grease </a:t>
            </a:r>
            <a:r>
              <a:rPr lang="mr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105 mg/L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03122" y="2265380"/>
            <a:ext cx="4185139" cy="180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After </a:t>
            </a: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Treatment:</a:t>
            </a:r>
            <a:endParaRPr lang="en-US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TSS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322 mg/L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BOD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1,015mg/L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Oil &amp; Grease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62 mg/L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6630" y="4535482"/>
            <a:ext cx="8804264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Case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Study #5: Bakery (48 hr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retention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time)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Before Treatment: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Oil &amp; Grease </a:t>
            </a:r>
            <a:r>
              <a:rPr lang="mr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1,019 mg/L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3122" y="5066655"/>
            <a:ext cx="4185139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After </a:t>
            </a: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Treatment:</a:t>
            </a:r>
            <a:endParaRPr lang="en-US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Oil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&amp; Grease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62 mg/L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936630" y="4255732"/>
            <a:ext cx="8804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b="1" dirty="0">
                <a:solidFill>
                  <a:srgbClr val="0070C0"/>
                </a:solidFill>
              </a:rPr>
              <a:t>Case </a:t>
            </a:r>
            <a:r>
              <a:rPr lang="en-US" b="1" dirty="0" smtClean="0">
                <a:solidFill>
                  <a:srgbClr val="0070C0"/>
                </a:solidFill>
              </a:rPr>
              <a:t>Studies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36631" y="1801926"/>
            <a:ext cx="8804264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Case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Study #6: Crude Oil Refinery (8 hr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retention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time)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Before Treatment: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Phenol </a:t>
            </a:r>
            <a:r>
              <a:rPr lang="mr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 ppm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Oil &amp; Grease </a:t>
            </a:r>
            <a:r>
              <a:rPr lang="mr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15 mg/L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Ave. Clarifier Sludge Level </a:t>
            </a:r>
            <a:r>
              <a:rPr lang="mr-I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12”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6952224" y="2254216"/>
            <a:ext cx="4788672" cy="180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After </a:t>
            </a: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Treatment:</a:t>
            </a:r>
            <a:endParaRPr lang="en-US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Phenol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1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ppm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Oil &amp; Grease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 mg/L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Ave. Clarifier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Sludge Level </a:t>
            </a:r>
            <a:r>
              <a:rPr lang="mr-I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–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4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”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6631" y="4229092"/>
            <a:ext cx="8482637" cy="134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Notes: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Experienced pop-ups in settling lagoons for 2 weeks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67% solids reduction based on volume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86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b="1" dirty="0">
                <a:solidFill>
                  <a:srgbClr val="0070C0"/>
                </a:solidFill>
              </a:rPr>
              <a:t>Case </a:t>
            </a:r>
            <a:r>
              <a:rPr lang="en-US" b="1" dirty="0" smtClean="0">
                <a:solidFill>
                  <a:srgbClr val="0070C0"/>
                </a:solidFill>
              </a:rPr>
              <a:t>Studies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36631" y="1801926"/>
            <a:ext cx="88042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Case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Study #7: Municipal Lift Station (8 hr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retention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time)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2491" y="2262510"/>
            <a:ext cx="4988403" cy="167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After </a:t>
            </a: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7 Months of Treatment: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Grease Reduced to 3 - 4” Soft Blanket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 Cleaning Required for 7 months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6630" y="4376260"/>
            <a:ext cx="8804264" cy="180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Case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Study #8: Hazardous Waste Tank (No Flow)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After Treatment: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20% Sludge Reduction After 2 Months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99% Reduction of Chlorinated Solvents in Water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936630" y="4115052"/>
            <a:ext cx="8804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936631" y="2261828"/>
            <a:ext cx="3938954" cy="167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Before Treatment: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3’ Solid Grease Blanket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Lift station Cleaned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Every 90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Days</a:t>
            </a:r>
          </a:p>
        </p:txBody>
      </p:sp>
    </p:spTree>
    <p:extLst>
      <p:ext uri="{BB962C8B-B14F-4D97-AF65-F5344CB8AC3E}">
        <p14:creationId xmlns:p14="http://schemas.microsoft.com/office/powerpoint/2010/main" val="19266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4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BioWave</a:t>
            </a:r>
            <a:r>
              <a:rPr lang="en-US" baseline="30000" dirty="0"/>
              <a:t>TM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is Bioaugmentation?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What is </a:t>
            </a:r>
            <a:r>
              <a:rPr lang="en-US" b="1" dirty="0" smtClean="0">
                <a:solidFill>
                  <a:srgbClr val="0070C0"/>
                </a:solidFill>
              </a:rPr>
              <a:t>Bioaugmentation?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</a:t>
            </a:r>
            <a:r>
              <a:rPr lang="en-US" dirty="0" smtClean="0"/>
              <a:t>Systems</a:t>
            </a:r>
          </a:p>
          <a:p>
            <a:r>
              <a:rPr lang="en-US" dirty="0"/>
              <a:t>Grey </a:t>
            </a:r>
            <a:r>
              <a:rPr lang="en-US" dirty="0" smtClean="0"/>
              <a:t>Water</a:t>
            </a:r>
            <a:endParaRPr lang="en-US" dirty="0"/>
          </a:p>
          <a:p>
            <a:r>
              <a:rPr lang="en-US" dirty="0"/>
              <a:t>Ponds / </a:t>
            </a:r>
            <a:r>
              <a:rPr lang="en-US" dirty="0" smtClean="0"/>
              <a:t>Aquaria</a:t>
            </a:r>
          </a:p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48709" y="1886743"/>
            <a:ext cx="6179167" cy="3573352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US" sz="3200" b="1" dirty="0" smtClean="0"/>
              <a:t>Microbes </a:t>
            </a:r>
            <a:r>
              <a:rPr lang="en-US" sz="3200" b="1" dirty="0"/>
              <a:t>don’t have </a:t>
            </a:r>
            <a:r>
              <a:rPr lang="en-US" sz="3200" b="1" dirty="0" smtClean="0"/>
              <a:t>mouths, </a:t>
            </a:r>
            <a:r>
              <a:rPr lang="en-US" sz="3200" b="1" dirty="0"/>
              <a:t>but feed through their cell walls by secreting enzymes into the </a:t>
            </a:r>
            <a:r>
              <a:rPr lang="en-US" sz="3200" b="1" dirty="0" smtClean="0"/>
              <a:t>water. These </a:t>
            </a:r>
            <a:r>
              <a:rPr lang="en-US" sz="3200" b="1" dirty="0"/>
              <a:t>secretions </a:t>
            </a:r>
            <a:r>
              <a:rPr lang="en-US" sz="3200" b="1" dirty="0" smtClean="0"/>
              <a:t>are the key to breaking </a:t>
            </a:r>
            <a:r>
              <a:rPr lang="en-US" sz="3200" b="1" dirty="0"/>
              <a:t>down </a:t>
            </a:r>
            <a:r>
              <a:rPr lang="en-US" sz="3200" b="1" dirty="0" smtClean="0"/>
              <a:t>and digesting the </a:t>
            </a:r>
            <a:r>
              <a:rPr lang="en-US" sz="3200" b="1" dirty="0"/>
              <a:t>o</a:t>
            </a:r>
            <a:r>
              <a:rPr lang="en-US" sz="3200" b="1" dirty="0" smtClean="0"/>
              <a:t>rganic </a:t>
            </a:r>
            <a:r>
              <a:rPr lang="en-US" sz="3200" b="1" dirty="0"/>
              <a:t>and i</a:t>
            </a:r>
            <a:r>
              <a:rPr lang="en-US" sz="3200" b="1" dirty="0" smtClean="0"/>
              <a:t>norganic </a:t>
            </a:r>
            <a:r>
              <a:rPr lang="en-US" sz="3200" b="1" dirty="0"/>
              <a:t>m</a:t>
            </a:r>
            <a:r>
              <a:rPr lang="en-US" sz="3200" b="1" dirty="0" smtClean="0"/>
              <a:t>atter.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716" y="1770114"/>
            <a:ext cx="4417760" cy="4402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215" y="4790978"/>
            <a:ext cx="3308403" cy="138179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7180970" y="5460095"/>
            <a:ext cx="875751" cy="297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952" y="1821432"/>
            <a:ext cx="2761737" cy="4118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products are included in the BioWave</a:t>
            </a:r>
            <a:r>
              <a:rPr lang="en-US" baseline="30000" dirty="0" smtClean="0"/>
              <a:t>TM</a:t>
            </a:r>
            <a:r>
              <a:rPr lang="en-US" dirty="0" smtClean="0"/>
              <a:t> Series?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</a:t>
            </a:r>
            <a:r>
              <a:rPr lang="en-US" dirty="0" smtClean="0"/>
              <a:t>Bioaugmentation?</a:t>
            </a: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Product 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 smtClean="0"/>
              <a:t>Applications</a:t>
            </a:r>
            <a:endParaRPr lang="en-US" dirty="0"/>
          </a:p>
          <a:p>
            <a:r>
              <a:rPr lang="en-US" dirty="0"/>
              <a:t>Why 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897441" y="1821432"/>
            <a:ext cx="8233621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u="sng" dirty="0" smtClean="0">
                <a:solidFill>
                  <a:srgbClr val="0070C0"/>
                </a:solidFill>
              </a:rPr>
              <a:t>BioWave</a:t>
            </a:r>
            <a:r>
              <a:rPr lang="en-US" sz="4000" b="1" u="sng" baseline="30000" dirty="0" smtClean="0">
                <a:solidFill>
                  <a:srgbClr val="0070C0"/>
                </a:solidFill>
              </a:rPr>
              <a:t>TM</a:t>
            </a:r>
            <a:endParaRPr lang="en-US" sz="4000" b="1" u="sng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 smtClean="0"/>
              <a:t>Beneficial </a:t>
            </a:r>
            <a:r>
              <a:rPr lang="en-US" sz="3200" b="1" dirty="0"/>
              <a:t>microbe </a:t>
            </a:r>
            <a:r>
              <a:rPr lang="en-US" sz="3200" b="1" dirty="0" smtClean="0"/>
              <a:t>liquid solution </a:t>
            </a:r>
            <a:r>
              <a:rPr lang="en-US" sz="3200" b="1" dirty="0"/>
              <a:t>for specialized wastewater organics degradation, grease control, odor reduction, water clarity enhancement, and biological treatment of ponds and waste water systems</a:t>
            </a:r>
          </a:p>
        </p:txBody>
      </p:sp>
    </p:spTree>
    <p:extLst>
      <p:ext uri="{BB962C8B-B14F-4D97-AF65-F5344CB8AC3E}">
        <p14:creationId xmlns:p14="http://schemas.microsoft.com/office/powerpoint/2010/main" val="14835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products are included in the BioWave</a:t>
            </a:r>
            <a:r>
              <a:rPr lang="en-US" baseline="30000" dirty="0"/>
              <a:t>TM</a:t>
            </a:r>
            <a:r>
              <a:rPr lang="en-US" dirty="0"/>
              <a:t> Series?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Product </a:t>
            </a:r>
            <a:r>
              <a:rPr lang="en-US" b="1" dirty="0">
                <a:solidFill>
                  <a:srgbClr val="0070C0"/>
                </a:solidFill>
              </a:rPr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897440" y="1821432"/>
            <a:ext cx="6027899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u="sng" dirty="0" smtClean="0">
                <a:solidFill>
                  <a:srgbClr val="0070C0"/>
                </a:solidFill>
              </a:rPr>
              <a:t>BioPellets</a:t>
            </a:r>
            <a:r>
              <a:rPr lang="en-US" sz="4000" b="1" u="sng" baseline="30000" dirty="0" smtClean="0">
                <a:solidFill>
                  <a:srgbClr val="0070C0"/>
                </a:solidFill>
              </a:rPr>
              <a:t>TM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3500" b="1" dirty="0"/>
              <a:t>Beneficial microbe inoculated pellets designed for enhanced odor and sludge reduction in grey water and waste water treatment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6370" y="2166730"/>
            <a:ext cx="3314526" cy="351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BioWave</a:t>
            </a:r>
            <a:r>
              <a:rPr lang="en-US" baseline="30000" dirty="0"/>
              <a:t>TM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are the main features of BioWave</a:t>
            </a:r>
            <a:r>
              <a:rPr lang="en-US" baseline="30000" dirty="0" smtClean="0"/>
              <a:t>TM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b="1" dirty="0">
                <a:solidFill>
                  <a:srgbClr val="0070C0"/>
                </a:solidFill>
              </a:rPr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724912" y="1825625"/>
            <a:ext cx="9267796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</a:pPr>
            <a:r>
              <a:rPr lang="en-US" sz="3000" b="1" dirty="0" smtClean="0"/>
              <a:t>Microbe Strains are </a:t>
            </a:r>
            <a:r>
              <a:rPr lang="en-US" sz="3000" b="1" dirty="0"/>
              <a:t>a</a:t>
            </a:r>
            <a:r>
              <a:rPr lang="en-US" sz="3000" b="1" dirty="0" smtClean="0"/>
              <a:t>ll Derived Naturally from </a:t>
            </a:r>
            <a:r>
              <a:rPr lang="en-US" sz="3000" b="1" dirty="0"/>
              <a:t>t</a:t>
            </a:r>
            <a:r>
              <a:rPr lang="en-US" sz="3000" b="1" dirty="0" smtClean="0"/>
              <a:t>he Earth</a:t>
            </a:r>
          </a:p>
          <a:p>
            <a:pPr lvl="0">
              <a:lnSpc>
                <a:spcPct val="140000"/>
              </a:lnSpc>
            </a:pPr>
            <a:r>
              <a:rPr lang="en-US" sz="3000" b="1" dirty="0"/>
              <a:t>Not Genetically Modified</a:t>
            </a:r>
          </a:p>
          <a:p>
            <a:pPr>
              <a:lnSpc>
                <a:spcPct val="140000"/>
              </a:lnSpc>
            </a:pPr>
            <a:r>
              <a:rPr lang="en-US" sz="3000" b="1" dirty="0" smtClean="0"/>
              <a:t>All-Star Teams of </a:t>
            </a:r>
            <a:r>
              <a:rPr lang="en-US" sz="3000" b="1" dirty="0"/>
              <a:t>Carefully S</a:t>
            </a:r>
            <a:r>
              <a:rPr lang="en-US" sz="3000" b="1" dirty="0" smtClean="0"/>
              <a:t>elected </a:t>
            </a:r>
            <a:r>
              <a:rPr lang="en-US" sz="3000" b="1" dirty="0"/>
              <a:t>Bacteria, Yeast, and Fungal Strains </a:t>
            </a:r>
          </a:p>
          <a:p>
            <a:pPr fontAlgn="base">
              <a:lnSpc>
                <a:spcPct val="140000"/>
              </a:lnSpc>
            </a:pPr>
            <a:r>
              <a:rPr lang="en-US" sz="3000" b="1" dirty="0"/>
              <a:t>Extremely High Concentrations Levels</a:t>
            </a:r>
          </a:p>
          <a:p>
            <a:pPr lvl="0" fontAlgn="base">
              <a:lnSpc>
                <a:spcPct val="140000"/>
              </a:lnSpc>
            </a:pPr>
            <a:r>
              <a:rPr lang="en-US" sz="3000" b="1" dirty="0" smtClean="0"/>
              <a:t>Able To Perform Both Aerobically and in Low </a:t>
            </a:r>
            <a:r>
              <a:rPr lang="en-US" sz="3000" b="1" dirty="0"/>
              <a:t>O</a:t>
            </a:r>
            <a:r>
              <a:rPr lang="en-US" sz="3000" b="1" dirty="0" smtClean="0"/>
              <a:t>xygen </a:t>
            </a:r>
            <a:r>
              <a:rPr lang="en-US" sz="3000" b="1" dirty="0"/>
              <a:t>E</a:t>
            </a:r>
            <a:r>
              <a:rPr lang="en-US" sz="3000" b="1" dirty="0" smtClean="0"/>
              <a:t>nvironments</a:t>
            </a:r>
          </a:p>
          <a:p>
            <a:pPr lvl="0" fontAlgn="base">
              <a:lnSpc>
                <a:spcPct val="140000"/>
              </a:lnSpc>
            </a:pPr>
            <a:r>
              <a:rPr lang="en-US" sz="3000" b="1" dirty="0" smtClean="0"/>
              <a:t>Non-Pathogenic</a:t>
            </a:r>
          </a:p>
          <a:p>
            <a:pPr lvl="0" fontAlgn="base">
              <a:lnSpc>
                <a:spcPct val="140000"/>
              </a:lnSpc>
            </a:pPr>
            <a:r>
              <a:rPr lang="en-US" sz="3000" b="1" dirty="0"/>
              <a:t>E</a:t>
            </a:r>
            <a:r>
              <a:rPr lang="en-US" sz="3000" b="1" dirty="0" smtClean="0"/>
              <a:t>asily to Apply - Pourable Liquid or Slow Release Pellets</a:t>
            </a:r>
          </a:p>
          <a:p>
            <a:pPr lvl="0" fontAlgn="base">
              <a:lnSpc>
                <a:spcPct val="140000"/>
              </a:lnSpc>
            </a:pPr>
            <a:r>
              <a:rPr lang="en-US" sz="3000" b="1" dirty="0" smtClean="0"/>
              <a:t>Able to Digest FOG (Fats, Oils &amp; Grease)</a:t>
            </a:r>
          </a:p>
        </p:txBody>
      </p:sp>
    </p:spTree>
    <p:extLst>
      <p:ext uri="{BB962C8B-B14F-4D97-AF65-F5344CB8AC3E}">
        <p14:creationId xmlns:p14="http://schemas.microsoft.com/office/powerpoint/2010/main" val="17894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BioWave</a:t>
            </a:r>
            <a:r>
              <a:rPr lang="en-US" baseline="30000" dirty="0"/>
              <a:t>TM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are the main features of BioWave</a:t>
            </a:r>
            <a:r>
              <a:rPr lang="en-US" baseline="30000" dirty="0" smtClean="0"/>
              <a:t>TM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b="1" dirty="0">
                <a:solidFill>
                  <a:srgbClr val="0070C0"/>
                </a:solidFill>
              </a:rPr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48316" y="1821432"/>
            <a:ext cx="5409222" cy="301433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500" b="1" dirty="0"/>
              <a:t>BioWave™ contains </a:t>
            </a:r>
            <a:r>
              <a:rPr lang="en-US" sz="2500" b="1" dirty="0" smtClean="0"/>
              <a:t>100</a:t>
            </a:r>
            <a:r>
              <a:rPr lang="en-US" sz="2500" b="1" dirty="0"/>
              <a:t>% naturally </a:t>
            </a:r>
            <a:r>
              <a:rPr lang="en-US" sz="2500" b="1" dirty="0" smtClean="0"/>
              <a:t>occurring </a:t>
            </a:r>
            <a:r>
              <a:rPr lang="en-US" sz="2500" b="1" dirty="0"/>
              <a:t>microbes including:</a:t>
            </a:r>
          </a:p>
          <a:p>
            <a:pPr lvl="1">
              <a:lnSpc>
                <a:spcPct val="120000"/>
              </a:lnSpc>
            </a:pPr>
            <a:r>
              <a:rPr lang="en-US" sz="2500" b="1" dirty="0"/>
              <a:t>Bacillus </a:t>
            </a:r>
            <a:r>
              <a:rPr lang="en-US" sz="2500" b="1" dirty="0" err="1" smtClean="0"/>
              <a:t>amyloliquefaciens</a:t>
            </a:r>
            <a:r>
              <a:rPr lang="en-US" sz="2500" b="1" dirty="0" smtClean="0"/>
              <a:t>, Bacillus </a:t>
            </a:r>
            <a:r>
              <a:rPr lang="en-US" sz="2500" b="1" dirty="0" err="1" smtClean="0"/>
              <a:t>licheniformis</a:t>
            </a:r>
            <a:r>
              <a:rPr lang="en-US" sz="2500" b="1" dirty="0" smtClean="0"/>
              <a:t>, Bacillus </a:t>
            </a:r>
            <a:r>
              <a:rPr lang="en-US" sz="2500" b="1" dirty="0"/>
              <a:t>subtilis - Specialized in starch and protein degradation</a:t>
            </a:r>
            <a:r>
              <a:rPr lang="en-US" sz="2500" b="1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sz="2500" b="1" dirty="0"/>
              <a:t>Pseudomonas - Specialized in lipid, starch and protein degradation</a:t>
            </a:r>
            <a:r>
              <a:rPr lang="en-US" sz="2500" b="1" dirty="0" smtClean="0"/>
              <a:t>.</a:t>
            </a:r>
            <a:endParaRPr lang="en-US" sz="25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2848494" y="1821433"/>
            <a:ext cx="3394044" cy="2135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8494" y="4135924"/>
            <a:ext cx="3394044" cy="202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485" y="1821432"/>
            <a:ext cx="5649546" cy="4232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BioWave</a:t>
            </a:r>
            <a:r>
              <a:rPr lang="en-US" baseline="30000" dirty="0"/>
              <a:t>TM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are the main features of BioWave</a:t>
            </a:r>
            <a:r>
              <a:rPr lang="en-US" baseline="30000" dirty="0" smtClean="0"/>
              <a:t>TM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b="1" dirty="0">
                <a:solidFill>
                  <a:srgbClr val="0070C0"/>
                </a:solidFill>
              </a:rPr>
              <a:t>Product Features</a:t>
            </a:r>
          </a:p>
          <a:p>
            <a:r>
              <a:rPr lang="en-US" dirty="0"/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</a:t>
            </a:r>
            <a:r>
              <a:rPr lang="en-US" dirty="0" smtClean="0"/>
              <a:t>Aquaria</a:t>
            </a:r>
          </a:p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95022" y="2085201"/>
            <a:ext cx="3915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buFont typeface="Arial" panose="020B0604020202020204" pitchFamily="34" charset="0"/>
            </a:pP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Other specialized species - Specialized in cellulose, complex polymer </a:t>
            </a:r>
            <a: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</a:t>
            </a:r>
            <a:endParaRPr lang="en-US" sz="25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7898" y="3442307"/>
            <a:ext cx="54744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buFont typeface="Arial" panose="020B0604020202020204" pitchFamily="34" charset="0"/>
            </a:pP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simple sugar breakdown, ammonia, hydrogen sulfide degradation and denitrification. The microbes </a:t>
            </a:r>
            <a: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use enzymes to degrade </a:t>
            </a: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these into harmless byproducts </a:t>
            </a:r>
            <a: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which become food for the microbes themselves.</a:t>
            </a:r>
            <a:endParaRPr lang="en-US" sz="25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10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BioWave</a:t>
            </a:r>
            <a:r>
              <a:rPr lang="en-US" baseline="30000" dirty="0" smtClean="0"/>
              <a:t>TM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Suitable Applications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Bioaugmentation?</a:t>
            </a:r>
          </a:p>
          <a:p>
            <a:r>
              <a:rPr lang="en-US" dirty="0" smtClean="0"/>
              <a:t>Product </a:t>
            </a:r>
            <a:r>
              <a:rPr lang="en-US" dirty="0"/>
              <a:t>Overview </a:t>
            </a:r>
          </a:p>
          <a:p>
            <a:r>
              <a:rPr lang="en-US" dirty="0"/>
              <a:t>Product Features</a:t>
            </a:r>
          </a:p>
          <a:p>
            <a:r>
              <a:rPr lang="en-US" b="1" dirty="0">
                <a:solidFill>
                  <a:srgbClr val="0070C0"/>
                </a:solidFill>
              </a:rPr>
              <a:t>Applications</a:t>
            </a:r>
          </a:p>
          <a:p>
            <a:r>
              <a:rPr lang="en-US" dirty="0" smtClean="0"/>
              <a:t>Why </a:t>
            </a:r>
            <a:r>
              <a:rPr lang="en-US" dirty="0"/>
              <a:t>use BioWave</a:t>
            </a:r>
            <a:r>
              <a:rPr lang="en-US" baseline="30000" dirty="0"/>
              <a:t>TM</a:t>
            </a:r>
          </a:p>
          <a:p>
            <a:r>
              <a:rPr lang="en-US" dirty="0"/>
              <a:t>How does BioWave</a:t>
            </a:r>
            <a:r>
              <a:rPr lang="en-US" baseline="30000" dirty="0"/>
              <a:t>TM </a:t>
            </a:r>
            <a:r>
              <a:rPr lang="en-US" dirty="0"/>
              <a:t>work?</a:t>
            </a:r>
          </a:p>
          <a:p>
            <a:r>
              <a:rPr lang="en-US" dirty="0"/>
              <a:t>How is BioWave</a:t>
            </a:r>
            <a:r>
              <a:rPr lang="en-US" baseline="30000" dirty="0"/>
              <a:t>TM </a:t>
            </a:r>
            <a:r>
              <a:rPr lang="en-US" dirty="0"/>
              <a:t>applied</a:t>
            </a:r>
            <a:r>
              <a:rPr lang="en-US" dirty="0" smtClean="0"/>
              <a:t>?</a:t>
            </a:r>
          </a:p>
          <a:p>
            <a:r>
              <a:rPr lang="en-US" dirty="0"/>
              <a:t>Septic Systems</a:t>
            </a:r>
          </a:p>
          <a:p>
            <a:r>
              <a:rPr lang="en-US" dirty="0"/>
              <a:t>Grey Water</a:t>
            </a:r>
          </a:p>
          <a:p>
            <a:r>
              <a:rPr lang="en-US" dirty="0" smtClean="0"/>
              <a:t>Ponds </a:t>
            </a:r>
            <a:r>
              <a:rPr lang="en-US" dirty="0"/>
              <a:t>/ Aquaria</a:t>
            </a:r>
          </a:p>
          <a:p>
            <a:r>
              <a:rPr lang="en-US" dirty="0"/>
              <a:t>Case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724911" y="1825625"/>
            <a:ext cx="9179541" cy="435133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Waste Water Treatment Plants</a:t>
            </a:r>
          </a:p>
          <a:p>
            <a:r>
              <a:rPr lang="en-US" sz="2400" b="1" dirty="0" smtClean="0"/>
              <a:t>Home Owners with Septic Systems and/or Grey Water Recycling Systems</a:t>
            </a:r>
          </a:p>
          <a:p>
            <a:r>
              <a:rPr lang="en-US" sz="2400" b="1" dirty="0" smtClean="0"/>
              <a:t>Restaurants, Bakeries, Food Processing Facilities, </a:t>
            </a:r>
            <a:r>
              <a:rPr lang="en-US" sz="2400" b="1" dirty="0"/>
              <a:t>Wineries </a:t>
            </a:r>
            <a:r>
              <a:rPr lang="en-US" sz="2400" b="1" dirty="0" smtClean="0"/>
              <a:t>&amp; Breweries</a:t>
            </a:r>
          </a:p>
          <a:p>
            <a:r>
              <a:rPr lang="en-US" sz="2400" b="1" dirty="0" smtClean="0"/>
              <a:t>Farms, Nurseries, Vegetable Processing Plants</a:t>
            </a:r>
          </a:p>
          <a:p>
            <a:r>
              <a:rPr lang="en-US" sz="2400" b="1" dirty="0"/>
              <a:t>Dairies, Abattoirs</a:t>
            </a:r>
            <a:r>
              <a:rPr lang="en-US" sz="2400" b="1" dirty="0" smtClean="0"/>
              <a:t>, Feedlots, Meat Packing Facilities</a:t>
            </a:r>
          </a:p>
          <a:p>
            <a:r>
              <a:rPr lang="en-US" sz="2400" b="1" dirty="0" smtClean="0"/>
              <a:t>Commercial Composting Operators</a:t>
            </a:r>
          </a:p>
          <a:p>
            <a:r>
              <a:rPr lang="en-US" sz="2400" b="1" dirty="0" smtClean="0"/>
              <a:t>Aquatic Ponds, </a:t>
            </a:r>
            <a:r>
              <a:rPr lang="en-US" sz="2400" b="1" dirty="0"/>
              <a:t>Ornamental </a:t>
            </a:r>
            <a:r>
              <a:rPr lang="en-US" sz="2400" b="1" dirty="0" smtClean="0"/>
              <a:t>Ponds, Aquaculture Operators</a:t>
            </a:r>
          </a:p>
          <a:p>
            <a:r>
              <a:rPr lang="en-US" sz="2400" b="1" dirty="0" smtClean="0"/>
              <a:t>Paper and Textile Mills, Refineries</a:t>
            </a:r>
            <a:r>
              <a:rPr lang="en-US" sz="2400" b="1" dirty="0"/>
              <a:t>, </a:t>
            </a:r>
            <a:r>
              <a:rPr lang="en-US" sz="2400" b="1" dirty="0" smtClean="0"/>
              <a:t>Chemical Plants, Tanneries, Steel Mills</a:t>
            </a:r>
          </a:p>
        </p:txBody>
      </p:sp>
    </p:spTree>
    <p:extLst>
      <p:ext uri="{BB962C8B-B14F-4D97-AF65-F5344CB8AC3E}">
        <p14:creationId xmlns:p14="http://schemas.microsoft.com/office/powerpoint/2010/main" val="15088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WS_template[1] (Read-Only)" id="{A7BD2618-DE48-3B48-BA88-BA9E63E36D39}" vid="{4CD1CCBE-66FA-0142-81F2-B1646CEACD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8129470A6F8418AA3992828FC1A2D" ma:contentTypeVersion="6" ma:contentTypeDescription="Create a new document." ma:contentTypeScope="" ma:versionID="55f755c6cfa98cb8a0da2ef7e6c1bddf">
  <xsd:schema xmlns:xsd="http://www.w3.org/2001/XMLSchema" xmlns:xs="http://www.w3.org/2001/XMLSchema" xmlns:p="http://schemas.microsoft.com/office/2006/metadata/properties" xmlns:ns2="d2f8f18b-36a4-4d59-aa05-30ac7f2f0b83" xmlns:ns3="57d82173-7c47-46c2-adc4-7f82e1da225f" targetNamespace="http://schemas.microsoft.com/office/2006/metadata/properties" ma:root="true" ma:fieldsID="2217fdce1a64027eb703a349bf327ed2" ns2:_="" ns3:_="">
    <xsd:import namespace="d2f8f18b-36a4-4d59-aa05-30ac7f2f0b83"/>
    <xsd:import namespace="57d82173-7c47-46c2-adc4-7f82e1da2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8f18b-36a4-4d59-aa05-30ac7f2f0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82173-7c47-46c2-adc4-7f82e1da225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D1E807-1ADF-4D0A-82B9-F1FBE3A34A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A82753-21A2-4C40-9AFB-4A6ED16E6E2C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57d82173-7c47-46c2-adc4-7f82e1da225f"/>
    <ds:schemaRef ds:uri="d2f8f18b-36a4-4d59-aa05-30ac7f2f0b8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B8DBF8-0273-4777-B760-329C2C9151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f8f18b-36a4-4d59-aa05-30ac7f2f0b83"/>
    <ds:schemaRef ds:uri="57d82173-7c47-46c2-adc4-7f82e1da22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GWS_template[1]</Template>
  <TotalTime>4673</TotalTime>
  <Words>2083</Words>
  <Application>Microsoft Macintosh PowerPoint</Application>
  <PresentationFormat>Widescreen</PresentationFormat>
  <Paragraphs>442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Calibri Light</vt:lpstr>
      <vt:lpstr>Franklin Gothic Medium Cond</vt:lpstr>
      <vt:lpstr>Mangal</vt:lpstr>
      <vt:lpstr>Arial</vt:lpstr>
      <vt:lpstr>Office Theme</vt:lpstr>
      <vt:lpstr>BioWaveTM</vt:lpstr>
      <vt:lpstr>BioWaveTM </vt:lpstr>
      <vt:lpstr>BioWaveTM </vt:lpstr>
      <vt:lpstr>BioWaveTM </vt:lpstr>
      <vt:lpstr>BioWaveTM</vt:lpstr>
      <vt:lpstr>BioWaveTM </vt:lpstr>
      <vt:lpstr>BioWaveTM </vt:lpstr>
      <vt:lpstr>BioWaveTM </vt:lpstr>
      <vt:lpstr>BioWaveTM</vt:lpstr>
      <vt:lpstr>BioWaveTM</vt:lpstr>
      <vt:lpstr>BioWaveTM</vt:lpstr>
      <vt:lpstr>BioWaveTM</vt:lpstr>
      <vt:lpstr>BioWaveTM</vt:lpstr>
      <vt:lpstr>BioWaveTM</vt:lpstr>
      <vt:lpstr>BioWaveTM</vt:lpstr>
      <vt:lpstr>BioWaveTM</vt:lpstr>
      <vt:lpstr>BioWaveTM</vt:lpstr>
      <vt:lpstr>BioWaveTM</vt:lpstr>
      <vt:lpstr>BioWaveTM</vt:lpstr>
      <vt:lpstr>BioWaveTM</vt:lpstr>
      <vt:lpstr>BioWaveTM</vt:lpstr>
      <vt:lpstr>BioWaveTM</vt:lpstr>
      <vt:lpstr>BioWaveTM</vt:lpstr>
      <vt:lpstr>BioWaveTM</vt:lpstr>
      <vt:lpstr>BioWaveTM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BioWaveTM</dc:title>
  <dc:creator>adam bell</dc:creator>
  <cp:lastModifiedBy>Microsoft Office User</cp:lastModifiedBy>
  <cp:revision>73</cp:revision>
  <cp:lastPrinted>2018-08-08T06:48:21Z</cp:lastPrinted>
  <dcterms:created xsi:type="dcterms:W3CDTF">2018-01-22T06:53:17Z</dcterms:created>
  <dcterms:modified xsi:type="dcterms:W3CDTF">2018-08-08T06:48:27Z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0x0101002F48129470A6F8418AA3992828FC1A2D</vt:lpwstr>
  </property>
</Properties>
</file>